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17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87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386" r:id="rId61"/>
    <p:sldId id="351" r:id="rId62"/>
    <p:sldId id="428" r:id="rId63"/>
    <p:sldId id="423" r:id="rId64"/>
    <p:sldId id="424" r:id="rId65"/>
    <p:sldId id="425" r:id="rId66"/>
    <p:sldId id="426" r:id="rId67"/>
    <p:sldId id="427" r:id="rId68"/>
    <p:sldId id="353" r:id="rId69"/>
    <p:sldId id="354" r:id="rId70"/>
    <p:sldId id="355" r:id="rId71"/>
    <p:sldId id="356" r:id="rId72"/>
    <p:sldId id="357" r:id="rId73"/>
    <p:sldId id="359" r:id="rId74"/>
    <p:sldId id="360" r:id="rId75"/>
    <p:sldId id="361" r:id="rId76"/>
    <p:sldId id="385" r:id="rId77"/>
    <p:sldId id="363" r:id="rId78"/>
    <p:sldId id="364" r:id="rId79"/>
    <p:sldId id="388" r:id="rId80"/>
    <p:sldId id="366" r:id="rId81"/>
    <p:sldId id="367" r:id="rId82"/>
    <p:sldId id="368" r:id="rId83"/>
    <p:sldId id="369" r:id="rId84"/>
    <p:sldId id="389" r:id="rId85"/>
    <p:sldId id="372" r:id="rId8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A3576-DB18-45D9-8027-B9F1E6477E11}" v="2045" dt="2021-06-21T18:46:04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6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8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EFD4C9-C40A-4BDB-ACDD-D2B7A138CB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113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FD4C9-C40A-4BDB-ACDD-D2B7A138CBCE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601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7E0D9-507B-4F3B-9733-171516E9B87A}" type="slidenum">
              <a:rPr lang="en-US" altLang="en-US">
                <a:latin typeface="Times New Roman" pitchFamily="18" charset="0"/>
              </a:rPr>
              <a:pPr eaLnBrk="1" hangingPunct="1"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3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D7435-F377-4BCA-89A9-79E9B32F445E}" type="slidenum">
              <a:rPr lang="en-US" altLang="en-US">
                <a:latin typeface="Times New Roman" pitchFamily="18" charset="0"/>
              </a:rPr>
              <a:pPr eaLnBrk="1" hangingPunct="1"/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FD2181-EDE2-4224-A08F-39AA782BEDAA}" type="slidenum">
              <a:rPr lang="en-US" altLang="en-US">
                <a:latin typeface="Times New Roman" pitchFamily="18" charset="0"/>
              </a:rPr>
              <a:pPr eaLnBrk="1" hangingPunct="1"/>
              <a:t>40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050925"/>
            <a:ext cx="5940425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8" y="836613"/>
            <a:ext cx="7162800" cy="110966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157956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5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2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1412875"/>
            <a:ext cx="1909762" cy="5113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412875"/>
            <a:ext cx="5581650" cy="5113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25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3E6D-C8A6-489D-8DD6-83B06C19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3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989138"/>
            <a:ext cx="37449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989138"/>
            <a:ext cx="37465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6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1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2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8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9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4128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89138"/>
            <a:ext cx="76438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3" y="1196752"/>
            <a:ext cx="7956550" cy="1224136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Tahoma" charset="0"/>
              </a:rPr>
              <a:t>Using Brain Science to Improve</a:t>
            </a:r>
            <a:br>
              <a:rPr lang="en-US" altLang="en-US" sz="2400" b="1" dirty="0">
                <a:latin typeface="Tahoma" charset="0"/>
              </a:rPr>
            </a:br>
            <a:r>
              <a:rPr lang="en-US" altLang="en-US" sz="2400" b="1" dirty="0">
                <a:latin typeface="Tahoma" charset="0"/>
              </a:rPr>
              <a:t>Study Skills</a:t>
            </a:r>
            <a:br>
              <a:rPr lang="en-US" altLang="en-US" sz="2400" b="1" dirty="0">
                <a:latin typeface="Tahoma" charset="0"/>
              </a:rPr>
            </a:br>
            <a:br>
              <a:rPr lang="en-US" altLang="en-US" sz="2800" b="1" dirty="0">
                <a:latin typeface="Tahoma" charset="0"/>
              </a:rPr>
            </a:br>
            <a:r>
              <a:rPr lang="en-US" altLang="en-US" sz="2800" b="1" dirty="0">
                <a:latin typeface="Tahoma" charset="0"/>
              </a:rPr>
              <a:t>  </a:t>
            </a:r>
            <a:endParaRPr lang="uk-UA" altLang="en-US" sz="2800" b="1" dirty="0">
              <a:latin typeface="Tahom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1700213"/>
            <a:ext cx="2865438" cy="433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Chapter 7</a:t>
            </a:r>
            <a:endParaRPr lang="uk-UA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553200" cy="508000"/>
          </a:xfrm>
        </p:spPr>
        <p:txBody>
          <a:bodyPr/>
          <a:lstStyle/>
          <a:p>
            <a:r>
              <a:rPr lang="en-US" dirty="0"/>
              <a:t>Auditory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284984"/>
            <a:ext cx="7643812" cy="2375966"/>
          </a:xfrm>
        </p:spPr>
        <p:txBody>
          <a:bodyPr/>
          <a:lstStyle/>
          <a:p>
            <a:r>
              <a:rPr lang="en-US" dirty="0"/>
              <a:t>As you are reading, ask questions or say out loud what you think is important.</a:t>
            </a:r>
          </a:p>
          <a:p>
            <a:r>
              <a:rPr lang="en-US" dirty="0"/>
              <a:t>Rehearse or say information verbally.</a:t>
            </a:r>
          </a:p>
          <a:p>
            <a:r>
              <a:rPr lang="en-US" dirty="0"/>
              <a:t>Discuss what you are learning with others.  </a:t>
            </a:r>
          </a:p>
        </p:txBody>
      </p:sp>
    </p:spTree>
    <p:extLst>
      <p:ext uri="{BB962C8B-B14F-4D97-AF65-F5344CB8AC3E}">
        <p14:creationId xmlns:p14="http://schemas.microsoft.com/office/powerpoint/2010/main" val="134498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61048"/>
            <a:ext cx="7643812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Reinforce your learning by using a “hands on” approach.  </a:t>
            </a:r>
          </a:p>
        </p:txBody>
      </p:sp>
      <p:pic>
        <p:nvPicPr>
          <p:cNvPr id="119810" name="Picture 2" descr="Learn through moving, doing and tou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4" y="-603448"/>
            <a:ext cx="47665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mg.deseretnews.com/images/article/midres/1083330/10833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5FD815-9F71-469F-BC29-A6AA5C8B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089300"/>
            <a:ext cx="6553200" cy="508000"/>
          </a:xfrm>
        </p:spPr>
        <p:txBody>
          <a:bodyPr/>
          <a:lstStyle/>
          <a:p>
            <a:r>
              <a:rPr lang="en-US" dirty="0"/>
              <a:t>Kinesthetic Learning</a:t>
            </a:r>
          </a:p>
        </p:txBody>
      </p:sp>
    </p:spTree>
    <p:extLst>
      <p:ext uri="{BB962C8B-B14F-4D97-AF65-F5344CB8AC3E}">
        <p14:creationId xmlns:p14="http://schemas.microsoft.com/office/powerpoint/2010/main" val="147179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7" y="2609133"/>
            <a:ext cx="6553200" cy="508000"/>
          </a:xfrm>
        </p:spPr>
        <p:txBody>
          <a:bodyPr/>
          <a:lstStyle/>
          <a:p>
            <a:r>
              <a:rPr lang="en-US" dirty="0"/>
              <a:t>Tactile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284984"/>
            <a:ext cx="7643812" cy="3456384"/>
          </a:xfrm>
        </p:spPr>
        <p:txBody>
          <a:bodyPr/>
          <a:lstStyle/>
          <a:p>
            <a:r>
              <a:rPr lang="en-US" dirty="0"/>
              <a:t>Writing is one of the best tactile learning strategies.</a:t>
            </a:r>
          </a:p>
          <a:p>
            <a:r>
              <a:rPr lang="en-US" dirty="0"/>
              <a:t>Take notes, write a journal, or make an outline.</a:t>
            </a:r>
          </a:p>
          <a:p>
            <a:r>
              <a:rPr lang="en-US" dirty="0"/>
              <a:t>Use real objects to help you learn.  For example, in learning fractions, cut an apple in half.   </a:t>
            </a:r>
          </a:p>
        </p:txBody>
      </p:sp>
      <p:pic>
        <p:nvPicPr>
          <p:cNvPr id="12083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55"/>
            <a:ext cx="3674839" cy="24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8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553200" cy="5080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Kinesthetic: learning through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645024"/>
            <a:ext cx="7643812" cy="22322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don’t forget how to ride a bike, right?</a:t>
            </a:r>
          </a:p>
        </p:txBody>
      </p:sp>
      <p:pic>
        <p:nvPicPr>
          <p:cNvPr id="4" name="Pictur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36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0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6553200" cy="508000"/>
          </a:xfrm>
        </p:spPr>
        <p:txBody>
          <a:bodyPr/>
          <a:lstStyle/>
          <a:p>
            <a:r>
              <a:rPr lang="en-US" dirty="0"/>
              <a:t>Kinesthetic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501008"/>
            <a:ext cx="7643812" cy="2303958"/>
          </a:xfrm>
        </p:spPr>
        <p:txBody>
          <a:bodyPr/>
          <a:lstStyle/>
          <a:p>
            <a:r>
              <a:rPr lang="en-US" dirty="0"/>
              <a:t>Move while studying.  Review the important points while on your exercise bike.</a:t>
            </a:r>
          </a:p>
          <a:p>
            <a:r>
              <a:rPr lang="en-US" dirty="0"/>
              <a:t>Study in different locations.</a:t>
            </a:r>
          </a:p>
          <a:p>
            <a:r>
              <a:rPr lang="en-US" dirty="0"/>
              <a:t>Use a study group to teach someone else.  </a:t>
            </a:r>
          </a:p>
        </p:txBody>
      </p:sp>
    </p:spTree>
    <p:extLst>
      <p:ext uri="{BB962C8B-B14F-4D97-AF65-F5344CB8AC3E}">
        <p14:creationId xmlns:p14="http://schemas.microsoft.com/office/powerpoint/2010/main" val="419936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86911"/>
            <a:ext cx="6553200" cy="508000"/>
          </a:xfrm>
        </p:spPr>
        <p:txBody>
          <a:bodyPr/>
          <a:lstStyle/>
          <a:p>
            <a:r>
              <a:rPr lang="en-US" dirty="0"/>
              <a:t>Olfactory: learning by smell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634703"/>
            <a:ext cx="7643812" cy="31683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Smell is strongly associated with memory and learning because it is connected to emotions.  </a:t>
            </a:r>
          </a:p>
          <a:p>
            <a:pPr marL="0" indent="0">
              <a:buNone/>
            </a:pPr>
            <a:r>
              <a:rPr lang="en-US" dirty="0"/>
              <a:t>Can you remember the smell of fresh baked cookies?</a:t>
            </a:r>
          </a:p>
          <a:p>
            <a:pPr marL="0" indent="0">
              <a:buNone/>
            </a:pPr>
            <a:r>
              <a:rPr lang="en-US" dirty="0"/>
              <a:t>Are the commercials correct?  Does your body spray attract the opposite sex?</a:t>
            </a:r>
          </a:p>
        </p:txBody>
      </p:sp>
      <p:pic>
        <p:nvPicPr>
          <p:cNvPr id="12083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" y="0"/>
            <a:ext cx="4455517" cy="29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Olfactory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573016"/>
            <a:ext cx="7643812" cy="2376264"/>
          </a:xfrm>
        </p:spPr>
        <p:txBody>
          <a:bodyPr/>
          <a:lstStyle/>
          <a:p>
            <a:r>
              <a:rPr lang="en-US" dirty="0"/>
              <a:t>When creating that visual picture or video, include the sense of smell.</a:t>
            </a:r>
          </a:p>
          <a:p>
            <a:r>
              <a:rPr lang="en-US" dirty="0"/>
              <a:t>Study with a scented candle.</a:t>
            </a:r>
          </a:p>
          <a:p>
            <a:r>
              <a:rPr lang="en-US" dirty="0"/>
              <a:t>Can you think of creative ways to use smell?</a:t>
            </a:r>
          </a:p>
        </p:txBody>
      </p:sp>
    </p:spTree>
    <p:extLst>
      <p:ext uri="{BB962C8B-B14F-4D97-AF65-F5344CB8AC3E}">
        <p14:creationId xmlns:p14="http://schemas.microsoft.com/office/powerpoint/2010/main" val="39000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6553200" cy="508000"/>
          </a:xfrm>
        </p:spPr>
        <p:txBody>
          <a:bodyPr/>
          <a:lstStyle/>
          <a:p>
            <a:r>
              <a:rPr lang="en-US" sz="2800" dirty="0"/>
              <a:t>Gustatory: learning through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149080"/>
            <a:ext cx="7643812" cy="22322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sense of taste stimulates the reward center of the brain which regulates motivation and learning.  </a:t>
            </a:r>
          </a:p>
        </p:txBody>
      </p:sp>
      <p:pic>
        <p:nvPicPr>
          <p:cNvPr id="121858" name="Picture 2" descr="Photo of a woman eating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280" cy="26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5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553200" cy="508000"/>
          </a:xfrm>
        </p:spPr>
        <p:txBody>
          <a:bodyPr/>
          <a:lstStyle/>
          <a:p>
            <a:r>
              <a:rPr lang="en-US" dirty="0"/>
              <a:t>Gustatory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068960"/>
            <a:ext cx="7643812" cy="3240062"/>
          </a:xfrm>
        </p:spPr>
        <p:txBody>
          <a:bodyPr/>
          <a:lstStyle/>
          <a:p>
            <a:r>
              <a:rPr lang="en-US" dirty="0"/>
              <a:t>Chew gum while studying</a:t>
            </a:r>
          </a:p>
          <a:p>
            <a:r>
              <a:rPr lang="en-US" dirty="0"/>
              <a:t>Occasionally enjoy your favorite piece of candy while learning something difficult.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Caution</a:t>
            </a:r>
            <a:r>
              <a:rPr lang="en-US" dirty="0"/>
              <a:t>: Use this technique in moderation so you don’t gain weight.  </a:t>
            </a:r>
          </a:p>
        </p:txBody>
      </p:sp>
    </p:spTree>
    <p:extLst>
      <p:ext uri="{BB962C8B-B14F-4D97-AF65-F5344CB8AC3E}">
        <p14:creationId xmlns:p14="http://schemas.microsoft.com/office/powerpoint/2010/main" val="52360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Use all your senses to remember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1008"/>
            <a:ext cx="7643812" cy="30963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 example, when learning Spanish, motivate yourself to learn by watching travel videos, listen to the words and say them out loud, make a visual picture of the words you are trying to remember, imagine the smell of Mexican food, eat some salsa and chips, and if possible, travel to a Spanish speaking country to practice the language.  Review vocabulary while on your exercise bike.  Study in different locations.  </a:t>
            </a:r>
          </a:p>
        </p:txBody>
      </p:sp>
    </p:spTree>
    <p:extLst>
      <p:ext uri="{BB962C8B-B14F-4D97-AF65-F5344CB8AC3E}">
        <p14:creationId xmlns:p14="http://schemas.microsoft.com/office/powerpoint/2010/main" val="46346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6553200" cy="508000"/>
          </a:xfrm>
        </p:spPr>
        <p:txBody>
          <a:bodyPr/>
          <a:lstStyle/>
          <a:p>
            <a:r>
              <a:rPr lang="en-US" dirty="0"/>
              <a:t>Brain Science and Practical Learning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64617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Remember</a:t>
            </a:r>
          </a:p>
        </p:txBody>
      </p:sp>
      <p:pic>
        <p:nvPicPr>
          <p:cNvPr id="63491" name="Picture 1" descr="Photo of student reading a book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44813"/>
            <a:ext cx="558006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845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 dirty="0"/>
              <a:t>SQ4R</a:t>
            </a:r>
            <a:br>
              <a:rPr lang="en-US" altLang="en-US" sz="6600" dirty="0"/>
            </a:br>
            <a:r>
              <a:rPr lang="en-US" altLang="en-US" sz="6600" dirty="0"/>
              <a:t>A shortcut to college reading</a:t>
            </a:r>
          </a:p>
        </p:txBody>
      </p:sp>
      <p:graphicFrame>
        <p:nvGraphicFramePr>
          <p:cNvPr id="25497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655073"/>
              </p:ext>
            </p:extLst>
          </p:nvPr>
        </p:nvGraphicFramePr>
        <p:xfrm>
          <a:off x="7164388" y="4627563"/>
          <a:ext cx="13843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247900" imgH="3306763" progId="MS_ClipArt_Gallery.2">
                  <p:embed/>
                </p:oleObj>
              </mc:Choice>
              <mc:Fallback>
                <p:oleObj name="Clip" r:id="rId3" imgW="2247900" imgH="3306763" progId="MS_ClipArt_Gallery.2">
                  <p:embed/>
                  <p:pic>
                    <p:nvPicPr>
                      <p:cNvPr id="254979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627563"/>
                        <a:ext cx="13843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7163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Read once</a:t>
            </a:r>
            <a:br>
              <a:rPr lang="en-US" altLang="en-US" sz="6000" dirty="0"/>
            </a:br>
            <a:r>
              <a:rPr lang="en-US" altLang="en-US" sz="5400" dirty="0"/>
              <a:t>Instead of </a:t>
            </a:r>
            <a:r>
              <a:rPr lang="en-US" altLang="en-US" sz="5400" dirty="0">
                <a:solidFill>
                  <a:srgbClr val="C00000"/>
                </a:solidFill>
              </a:rPr>
              <a:t>Re-reading.</a:t>
            </a:r>
            <a:br>
              <a:rPr lang="en-US" altLang="en-US" sz="6000" dirty="0">
                <a:solidFill>
                  <a:srgbClr val="66FF33"/>
                </a:solidFill>
              </a:rPr>
            </a:br>
            <a:br>
              <a:rPr lang="en-US" altLang="en-US" sz="6000" dirty="0">
                <a:solidFill>
                  <a:srgbClr val="66FF33"/>
                </a:solidFill>
              </a:rPr>
            </a:br>
            <a:r>
              <a:rPr lang="en-US" altLang="en-US" sz="6000" dirty="0"/>
              <a:t>Recite for memory improvement.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30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1</a:t>
            </a:r>
            <a:br>
              <a:rPr lang="en-US" altLang="en-US" sz="6000"/>
            </a:br>
            <a:br>
              <a:rPr lang="en-US" altLang="en-US" sz="6000"/>
            </a:br>
            <a:r>
              <a:rPr lang="en-US" altLang="en-US" sz="6000"/>
              <a:t>Survey</a:t>
            </a:r>
            <a:br>
              <a:rPr lang="en-US" altLang="en-US" sz="6000"/>
            </a:br>
            <a:r>
              <a:rPr lang="en-US" altLang="en-US" sz="6000"/>
              <a:t>Question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5508625" y="5157788"/>
            <a:ext cx="2749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0000"/>
                </a:solidFill>
                <a:latin typeface="+mn-lt"/>
              </a:rPr>
              <a:t>FAST</a:t>
            </a:r>
            <a:endParaRPr lang="en-US" altLang="en-US" sz="6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Why?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827088" y="3716338"/>
            <a:ext cx="78311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800"/>
              <a:t>Beginning of speed reading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/>
              <a:t>Improves comprehension</a:t>
            </a:r>
            <a:endParaRPr lang="en-US" altLang="en-US" sz="48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3429000"/>
            <a:ext cx="7772400" cy="2900363"/>
          </a:xfrm>
        </p:spPr>
        <p:txBody>
          <a:bodyPr/>
          <a:lstStyle/>
          <a:p>
            <a:pPr eaLnBrk="1" hangingPunct="1"/>
            <a:r>
              <a:rPr lang="en-US" altLang="en-US"/>
              <a:t>Quickly look over the chapter.</a:t>
            </a:r>
          </a:p>
          <a:p>
            <a:pPr eaLnBrk="1" hangingPunct="1"/>
            <a:r>
              <a:rPr lang="en-US" altLang="en-US"/>
              <a:t>Turn the subtitles into questions.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42088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Survey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140968"/>
            <a:ext cx="7643812" cy="2951162"/>
          </a:xfrm>
        </p:spPr>
        <p:txBody>
          <a:bodyPr/>
          <a:lstStyle/>
          <a:p>
            <a:pPr eaLnBrk="1" hangingPunct="1"/>
            <a:r>
              <a:rPr lang="en-US" altLang="en-US" dirty="0"/>
              <a:t>See the big picture.</a:t>
            </a:r>
          </a:p>
          <a:p>
            <a:pPr eaLnBrk="1" hangingPunct="1"/>
            <a:r>
              <a:rPr lang="en-US" altLang="en-US" dirty="0"/>
              <a:t>Ease into studying.</a:t>
            </a:r>
          </a:p>
          <a:p>
            <a:pPr eaLnBrk="1" hangingPunct="1"/>
            <a:r>
              <a:rPr lang="en-US" altLang="en-US" dirty="0"/>
              <a:t>Warm up.</a:t>
            </a:r>
          </a:p>
          <a:p>
            <a:pPr eaLnBrk="1" hangingPunct="1"/>
            <a:r>
              <a:rPr lang="en-US" altLang="en-US" dirty="0"/>
              <a:t>Create a basic background.</a:t>
            </a:r>
          </a:p>
          <a:p>
            <a:pPr eaLnBrk="1" hangingPunct="1"/>
            <a:r>
              <a:rPr lang="en-US" altLang="en-US" dirty="0"/>
              <a:t>Get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Question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08" y="3055938"/>
            <a:ext cx="7643813" cy="2735262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find answers</a:t>
            </a:r>
          </a:p>
          <a:p>
            <a:pPr eaLnBrk="1" hangingPunct="1"/>
            <a:r>
              <a:rPr lang="en-US" altLang="en-US" dirty="0"/>
              <a:t>Improves reading comprehension</a:t>
            </a:r>
          </a:p>
          <a:p>
            <a:pPr eaLnBrk="1" hangingPunct="1"/>
            <a:r>
              <a:rPr lang="en-US" altLang="en-US" dirty="0"/>
              <a:t>Forces you to concentrate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092950" y="5013325"/>
            <a:ext cx="1539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C00000"/>
                </a:solidFill>
              </a:rPr>
              <a:t>??</a:t>
            </a:r>
            <a:endParaRPr lang="en-US" altLang="en-US" sz="7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 advAuto="0"/>
      <p:bldP spid="2611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082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Keeps you awake</a:t>
            </a:r>
          </a:p>
        </p:txBody>
      </p:sp>
      <p:graphicFrame>
        <p:nvGraphicFramePr>
          <p:cNvPr id="262147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7899"/>
              </p:ext>
            </p:extLst>
          </p:nvPr>
        </p:nvGraphicFramePr>
        <p:xfrm>
          <a:off x="3563938" y="4365625"/>
          <a:ext cx="202882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39673" imgH="1139342" progId="MS_ClipArt_Gallery.2">
                  <p:embed/>
                </p:oleObj>
              </mc:Choice>
              <mc:Fallback>
                <p:oleObj name="Clip" r:id="rId3" imgW="1039673" imgH="1139342" progId="MS_ClipArt_Gallery.2">
                  <p:embed/>
                  <p:pic>
                    <p:nvPicPr>
                      <p:cNvPr id="262147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2028825" cy="2301875"/>
                      </a:xfrm>
                      <a:prstGeom prst="rect">
                        <a:avLst/>
                      </a:prstGeom>
                      <a:solidFill>
                        <a:srgbClr val="FAFD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Become an Active Reader</a:t>
            </a:r>
          </a:p>
        </p:txBody>
      </p:sp>
      <p:pic>
        <p:nvPicPr>
          <p:cNvPr id="78870" name="Picture 22" descr="Photo of student reading and marking a textboo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2" y="3284984"/>
            <a:ext cx="2213992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6553200" cy="508000"/>
          </a:xfrm>
        </p:spPr>
        <p:txBody>
          <a:bodyPr/>
          <a:lstStyle/>
          <a:p>
            <a:r>
              <a:rPr lang="en-US" dirty="0"/>
              <a:t>New discoveries are disproving traditional theories: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7643812" cy="2232248"/>
          </a:xfrm>
        </p:spPr>
        <p:txBody>
          <a:bodyPr/>
          <a:lstStyle/>
          <a:p>
            <a:r>
              <a:rPr lang="en-US" dirty="0"/>
              <a:t>Learning styles</a:t>
            </a:r>
          </a:p>
          <a:p>
            <a:r>
              <a:rPr lang="en-US" dirty="0"/>
              <a:t>Left or right brain theories</a:t>
            </a:r>
          </a:p>
        </p:txBody>
      </p:sp>
    </p:spTree>
    <p:extLst>
      <p:ext uri="{BB962C8B-B14F-4D97-AF65-F5344CB8AC3E}">
        <p14:creationId xmlns:p14="http://schemas.microsoft.com/office/powerpoint/2010/main" val="115647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3417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Exercise: Surveying and Questioning a Chapter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2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62050" y="3500438"/>
            <a:ext cx="23447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Recite</a:t>
            </a:r>
            <a:endParaRPr lang="en-US" altLang="en-US" sz="6000">
              <a:solidFill>
                <a:srgbClr val="FAFD00"/>
              </a:solidFill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344988" y="3500438"/>
            <a:ext cx="2427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SLOW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648200" y="5229225"/>
            <a:ext cx="2130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6" grpId="0" autoUpdateAnimBg="0"/>
      <p:bldP spid="2641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9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This step is most important for  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6600"/>
              <a:t>Memory</a:t>
            </a:r>
            <a:endParaRPr lang="en-US" altLang="en-US"/>
          </a:p>
        </p:txBody>
      </p:sp>
      <p:graphicFrame>
        <p:nvGraphicFramePr>
          <p:cNvPr id="81923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25518"/>
              </p:ext>
            </p:extLst>
          </p:nvPr>
        </p:nvGraphicFramePr>
        <p:xfrm>
          <a:off x="6084888" y="4005263"/>
          <a:ext cx="2362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82396" imgH="882396" progId="MS_ClipArt_Gallery.2">
                  <p:embed/>
                </p:oleObj>
              </mc:Choice>
              <mc:Fallback>
                <p:oleObj name="Clip" r:id="rId2" imgW="882396" imgH="882396" progId="MS_ClipArt_Gallery.2">
                  <p:embed/>
                  <p:pic>
                    <p:nvPicPr>
                      <p:cNvPr id="81923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05263"/>
                        <a:ext cx="2362200" cy="2286000"/>
                      </a:xfrm>
                      <a:prstGeom prst="rect">
                        <a:avLst/>
                      </a:prstGeom>
                      <a:solidFill>
                        <a:srgbClr val="EAEC5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3141663"/>
            <a:ext cx="6427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 to identify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the topic sentence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or main idea.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8092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Underline or highlight the idea if it is important.</a:t>
            </a:r>
          </a:p>
        </p:txBody>
      </p:sp>
      <p:graphicFrame>
        <p:nvGraphicFramePr>
          <p:cNvPr id="83971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64261"/>
              </p:ext>
            </p:extLst>
          </p:nvPr>
        </p:nvGraphicFramePr>
        <p:xfrm>
          <a:off x="2915816" y="4005064"/>
          <a:ext cx="2120826" cy="22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4896416" progId="MS_ClipArt_Gallery.2">
                  <p:embed/>
                </p:oleObj>
              </mc:Choice>
              <mc:Fallback>
                <p:oleObj name="Clip" r:id="rId2" imgW="4579545" imgH="4896416" progId="MS_ClipArt_Gallery.2">
                  <p:embed/>
                  <p:pic>
                    <p:nvPicPr>
                      <p:cNvPr id="83971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05064"/>
                        <a:ext cx="2120826" cy="226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When reading is tough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12875"/>
            <a:ext cx="7129462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Read it again.</a:t>
            </a:r>
          </a:p>
          <a:p>
            <a:pPr eaLnBrk="1" hangingPunct="1">
              <a:defRPr/>
            </a:pPr>
            <a:r>
              <a:rPr lang="en-US" altLang="en-US" sz="3200" dirty="0"/>
              <a:t>Look up new words.</a:t>
            </a:r>
          </a:p>
          <a:p>
            <a:pPr eaLnBrk="1" hangingPunct="1">
              <a:defRPr/>
            </a:pPr>
            <a:r>
              <a:rPr lang="en-US" altLang="en-US" sz="3200" dirty="0"/>
              <a:t>Read it aloud.</a:t>
            </a:r>
          </a:p>
          <a:p>
            <a:pPr eaLnBrk="1" hangingPunct="1">
              <a:defRPr/>
            </a:pPr>
            <a:r>
              <a:rPr lang="en-US" altLang="en-US" sz="3200" dirty="0"/>
              <a:t>Ask the instructor.</a:t>
            </a:r>
          </a:p>
          <a:p>
            <a:pPr eaLnBrk="1" hangingPunct="1">
              <a:defRPr/>
            </a:pPr>
            <a:r>
              <a:rPr lang="en-US" altLang="en-US" sz="3200" dirty="0"/>
              <a:t>Stand up and read.</a:t>
            </a:r>
          </a:p>
          <a:p>
            <a:pPr eaLnBrk="1" hangingPunct="1">
              <a:defRPr/>
            </a:pPr>
            <a:r>
              <a:rPr lang="en-US" altLang="en-US" sz="3200" dirty="0"/>
              <a:t>Use tutoring.</a:t>
            </a:r>
          </a:p>
          <a:p>
            <a:pPr eaLnBrk="1" hangingPunct="1">
              <a:defRPr/>
            </a:pPr>
            <a:r>
              <a:rPr lang="en-US" altLang="en-US" sz="3200" dirty="0"/>
              <a:t>Pretend you understand.</a:t>
            </a:r>
          </a:p>
          <a:p>
            <a:pPr eaLnBrk="1" hangingPunct="1">
              <a:defRPr/>
            </a:pPr>
            <a:r>
              <a:rPr lang="en-US" altLang="en-US" sz="3200" dirty="0"/>
              <a:t>Take a break and come back later.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84996" name="Picture 3" descr="Photo of a student having difficulty reading many books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50913"/>
            <a:ext cx="28082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084763"/>
            <a:ext cx="7772400" cy="1143000"/>
          </a:xfrm>
          <a:noFill/>
        </p:spPr>
        <p:txBody>
          <a:bodyPr lIns="90488" tIns="44450" rIns="90488" bIns="44450" anchor="t"/>
          <a:lstStyle/>
          <a:p>
            <a:pPr algn="ctr" eaLnBrk="1" hangingPunct="1"/>
            <a:r>
              <a:rPr lang="en-US" altLang="en-US"/>
              <a:t>Use 3X5 cards to learn new words.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" name="Rectangle 4" descr="Diagram of a 3 X 5 index card"/>
          <p:cNvSpPr>
            <a:spLocks noChangeArrowheads="1"/>
          </p:cNvSpPr>
          <p:nvPr/>
        </p:nvSpPr>
        <p:spPr bwMode="auto">
          <a:xfrm>
            <a:off x="2699792" y="2708921"/>
            <a:ext cx="3168352" cy="180993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b="1" dirty="0">
                <a:solidFill>
                  <a:srgbClr val="A50021"/>
                </a:solidFill>
                <a:latin typeface="Book Antiqua" pitchFamily="18" charset="0"/>
              </a:rPr>
              <a:t>           </a:t>
            </a:r>
            <a:r>
              <a:rPr lang="en-US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3x5 card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5654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Recite</a:t>
            </a:r>
            <a:endParaRPr lang="en-US" alt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284538"/>
            <a:ext cx="7643812" cy="3024187"/>
          </a:xfrm>
        </p:spPr>
        <p:txBody>
          <a:bodyPr/>
          <a:lstStyle/>
          <a:p>
            <a:pPr eaLnBrk="1" hangingPunct="1"/>
            <a:r>
              <a:rPr lang="en-US" altLang="en-US"/>
              <a:t>Most powerful memory technique</a:t>
            </a:r>
          </a:p>
          <a:p>
            <a:pPr eaLnBrk="1" hangingPunct="1"/>
            <a:r>
              <a:rPr lang="en-US" altLang="en-US"/>
              <a:t>Converts information from short term to long term memory</a:t>
            </a:r>
          </a:p>
          <a:p>
            <a:pPr eaLnBrk="1" hangingPunct="1"/>
            <a:r>
              <a:rPr lang="en-US" altLang="en-US"/>
              <a:t>Keeps you alert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64163" y="4365625"/>
            <a:ext cx="230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6600" dirty="0">
                <a:solidFill>
                  <a:srgbClr val="C00000"/>
                </a:solidFill>
                <a:latin typeface="+mn-lt"/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 advAuto="0"/>
      <p:bldP spid="2734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3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476375" y="3213100"/>
            <a:ext cx="4587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Reflect</a:t>
            </a:r>
            <a:endParaRPr lang="en-US" altLang="en-US" sz="6600">
              <a:solidFill>
                <a:srgbClr val="FAFD00"/>
              </a:solidFill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292725" y="3978275"/>
            <a:ext cx="249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utoUpdateAnimBg="0"/>
      <p:bldP spid="274435" grpId="0" autoUpdateAnimBg="0"/>
      <p:bldP spid="27443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6368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5400"/>
              <a:t>Why?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33450" y="3289300"/>
            <a:ext cx="7886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Reinforces memory</a:t>
            </a:r>
            <a:endParaRPr lang="en-US" altLang="en-US" sz="6600">
              <a:solidFill>
                <a:srgbClr val="FAFD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6553200" cy="508000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3790414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68584" y="2492896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When?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11188" y="5229225"/>
            <a:ext cx="6597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Most of the forgetting occurs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in the first 20 minutes.</a:t>
            </a:r>
            <a:endParaRPr lang="en-US" altLang="en-US" sz="54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It is best to review within 20 minut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98" y="2161671"/>
            <a:ext cx="3054252" cy="30542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800"/>
              <a:t>How to Review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357563"/>
            <a:ext cx="7643812" cy="3095625"/>
          </a:xfrm>
        </p:spPr>
        <p:txBody>
          <a:bodyPr/>
          <a:lstStyle/>
          <a:p>
            <a:pPr eaLnBrk="1" hangingPunct="1"/>
            <a:r>
              <a:rPr lang="en-US" altLang="en-US"/>
              <a:t>After each main section, review the main points.</a:t>
            </a:r>
          </a:p>
          <a:p>
            <a:pPr eaLnBrk="1" hangingPunct="1"/>
            <a:r>
              <a:rPr lang="en-US" altLang="en-US"/>
              <a:t>At the end of the chapter, quickly review the main points one more time.</a:t>
            </a:r>
          </a:p>
          <a:p>
            <a:pPr eaLnBrk="1" hangingPunct="1"/>
            <a:r>
              <a:rPr lang="en-US" altLang="en-US"/>
              <a:t>Do your review quickly.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utoUpdateAnimBg="0"/>
      <p:bldP spid="278531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349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Reflection is the creative step.</a:t>
            </a:r>
          </a:p>
        </p:txBody>
      </p:sp>
      <p:pic>
        <p:nvPicPr>
          <p:cNvPr id="92192" name="Pictur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24058"/>
            <a:ext cx="5115483" cy="22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470" y="2564904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Reflection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960" y="3383442"/>
            <a:ext cx="7643812" cy="3455987"/>
          </a:xfrm>
        </p:spPr>
        <p:txBody>
          <a:bodyPr/>
          <a:lstStyle/>
          <a:p>
            <a:pPr eaLnBrk="1" hangingPunct="1"/>
            <a:r>
              <a:rPr lang="en-US" altLang="en-US" dirty="0"/>
              <a:t>How can I use this?</a:t>
            </a:r>
          </a:p>
          <a:p>
            <a:pPr eaLnBrk="1" hangingPunct="1"/>
            <a:r>
              <a:rPr lang="en-US" altLang="en-US" dirty="0"/>
              <a:t>What is important?</a:t>
            </a:r>
          </a:p>
          <a:p>
            <a:pPr eaLnBrk="1" hangingPunct="1"/>
            <a:r>
              <a:rPr lang="en-US" altLang="en-US" dirty="0"/>
              <a:t>How does it relate?</a:t>
            </a:r>
          </a:p>
          <a:p>
            <a:pPr eaLnBrk="1" hangingPunct="1"/>
            <a:r>
              <a:rPr lang="en-US" altLang="en-US" dirty="0"/>
              <a:t>How can I use it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/>
              <a:t>   in my career?</a:t>
            </a:r>
          </a:p>
          <a:p>
            <a:pPr eaLnBrk="1" hangingPunct="1"/>
            <a:r>
              <a:rPr lang="en-US" altLang="en-US" dirty="0"/>
              <a:t>Is it true?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 descr="Photo of student reflecting on what she is reading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3" y="1460622"/>
            <a:ext cx="35941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30689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 step beyond memorization is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6000" dirty="0"/>
              <a:t>Wisdom</a:t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325632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390513"/>
              </p:ext>
            </p:extLst>
          </p:nvPr>
        </p:nvGraphicFramePr>
        <p:xfrm>
          <a:off x="5508625" y="3933825"/>
          <a:ext cx="28559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139342" imgH="940918" progId="MS_ClipArt_Gallery.2">
                  <p:embed/>
                </p:oleObj>
              </mc:Choice>
              <mc:Fallback>
                <p:oleObj name="Clip" r:id="rId3" imgW="1139342" imgH="940918" progId="MS_ClipArt_Gallery.2">
                  <p:embed/>
                  <p:pic>
                    <p:nvPicPr>
                      <p:cNvPr id="325632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933825"/>
                        <a:ext cx="28559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279525" y="4851400"/>
            <a:ext cx="330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00000"/>
                </a:solidFill>
              </a:rPr>
              <a:t>REFLECT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Sum:SQ4R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5236" name="Picture 3" descr="Graphic summarizing the steps of SQ$R: survey and question; read and recite; review and reflect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76850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6553200" cy="508000"/>
          </a:xfrm>
        </p:spPr>
        <p:txBody>
          <a:bodyPr/>
          <a:lstStyle/>
          <a:p>
            <a:r>
              <a:rPr lang="en-US" dirty="0"/>
              <a:t>Succeeding in Math</a:t>
            </a:r>
          </a:p>
        </p:txBody>
      </p:sp>
      <p:pic>
        <p:nvPicPr>
          <p:cNvPr id="122882" name="Picture 2" descr="Photo of smiling math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907531" cy="28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46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Why study math?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3573016"/>
            <a:ext cx="7643812" cy="2808014"/>
          </a:xfrm>
        </p:spPr>
        <p:txBody>
          <a:bodyPr/>
          <a:lstStyle/>
          <a:p>
            <a:r>
              <a:rPr lang="en-US" dirty="0"/>
              <a:t>Math is the most failed subject in college.  </a:t>
            </a:r>
          </a:p>
          <a:p>
            <a:r>
              <a:rPr lang="en-US" dirty="0"/>
              <a:t>It is required for graduation.</a:t>
            </a:r>
          </a:p>
          <a:p>
            <a:r>
              <a:rPr lang="en-US" dirty="0"/>
              <a:t>It is needed for entry into high paying scientific, technical and business occupations.  </a:t>
            </a:r>
          </a:p>
        </p:txBody>
      </p:sp>
    </p:spTree>
    <p:extLst>
      <p:ext uri="{BB962C8B-B14F-4D97-AF65-F5344CB8AC3E}">
        <p14:creationId xmlns:p14="http://schemas.microsoft.com/office/powerpoint/2010/main" val="3036334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553200" cy="508000"/>
          </a:xfrm>
        </p:spPr>
        <p:txBody>
          <a:bodyPr/>
          <a:lstStyle/>
          <a:p>
            <a:r>
              <a:rPr lang="en-US" dirty="0"/>
              <a:t>Reading a Math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643812" cy="4176166"/>
          </a:xfrm>
        </p:spPr>
        <p:txBody>
          <a:bodyPr/>
          <a:lstStyle/>
          <a:p>
            <a:r>
              <a:rPr lang="en-US" dirty="0"/>
              <a:t>Skim the text before class to become familiar with the topics.  Find out what you need to learn.  </a:t>
            </a:r>
          </a:p>
          <a:p>
            <a:r>
              <a:rPr lang="en-US" dirty="0"/>
              <a:t>As you are reading, make flash cards of the key definitions and formulas.</a:t>
            </a:r>
          </a:p>
          <a:p>
            <a:r>
              <a:rPr lang="en-US" dirty="0"/>
              <a:t>It is not enough to read and understand.  Add practice to your study system.  </a:t>
            </a:r>
          </a:p>
          <a:p>
            <a:r>
              <a:rPr lang="en-US" dirty="0"/>
              <a:t>Focus on understanding rather than memorization.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80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6553200" cy="508000"/>
          </a:xfrm>
        </p:spPr>
        <p:txBody>
          <a:bodyPr/>
          <a:lstStyle/>
          <a:p>
            <a:r>
              <a:rPr lang="en-US" dirty="0"/>
              <a:t>Tips for Math Success</a:t>
            </a:r>
          </a:p>
        </p:txBody>
      </p:sp>
      <p:pic>
        <p:nvPicPr>
          <p:cNvPr id="123906" name="Picture 2" descr="Photo of successful math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3" y="3645024"/>
            <a:ext cx="42448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/>
              <a:t>Multisensory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643812" cy="2808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Learning is increased by using and integrating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all the senses</a:t>
            </a:r>
            <a:r>
              <a:rPr lang="en-US" dirty="0"/>
              <a:t>, not just preferred ones.  </a:t>
            </a:r>
          </a:p>
        </p:txBody>
      </p:sp>
    </p:spTree>
    <p:extLst>
      <p:ext uri="{BB962C8B-B14F-4D97-AF65-F5344CB8AC3E}">
        <p14:creationId xmlns:p14="http://schemas.microsoft.com/office/powerpoint/2010/main" val="1999186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875" y="2420888"/>
            <a:ext cx="6553200" cy="508000"/>
          </a:xfrm>
        </p:spPr>
        <p:txBody>
          <a:bodyPr/>
          <a:lstStyle/>
          <a:p>
            <a:r>
              <a:rPr lang="en-US" dirty="0"/>
              <a:t>Think Positively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020644"/>
            <a:ext cx="7643812" cy="11475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 can learn to be successful in math.”</a:t>
            </a:r>
          </a:p>
        </p:txBody>
      </p:sp>
      <p:pic>
        <p:nvPicPr>
          <p:cNvPr id="119810" name="Picture 2" descr="I love math">
            <a:extLst>
              <a:ext uri="{FF2B5EF4-FFF2-40B4-BE49-F238E27FC236}">
                <a16:creationId xmlns:a16="http://schemas.microsoft.com/office/drawing/2014/main" id="{B098E9F4-05C9-416C-B1FA-6BB684C2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00" y="4262178"/>
            <a:ext cx="33337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25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6553200" cy="508000"/>
          </a:xfrm>
        </p:spPr>
        <p:txBody>
          <a:bodyPr/>
          <a:lstStyle/>
          <a:p>
            <a:r>
              <a:rPr lang="en-US" dirty="0"/>
              <a:t>Internal Locus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501008"/>
            <a:ext cx="7643812" cy="2015926"/>
          </a:xfrm>
        </p:spPr>
        <p:txBody>
          <a:bodyPr/>
          <a:lstStyle/>
          <a:p>
            <a:r>
              <a:rPr lang="en-US" dirty="0"/>
              <a:t>Take responsibility for your own success.  </a:t>
            </a:r>
          </a:p>
          <a:p>
            <a:r>
              <a:rPr lang="en-US" dirty="0"/>
              <a:t>Get help when you need it.  </a:t>
            </a:r>
          </a:p>
        </p:txBody>
      </p:sp>
    </p:spTree>
    <p:extLst>
      <p:ext uri="{BB962C8B-B14F-4D97-AF65-F5344CB8AC3E}">
        <p14:creationId xmlns:p14="http://schemas.microsoft.com/office/powerpoint/2010/main" val="4274841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44574"/>
            <a:ext cx="6553200" cy="508000"/>
          </a:xfrm>
        </p:spPr>
        <p:txBody>
          <a:bodyPr/>
          <a:lstStyle/>
          <a:p>
            <a:r>
              <a:rPr lang="en-US" dirty="0"/>
              <a:t>Increase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557" y="4293096"/>
            <a:ext cx="7643812" cy="13678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the motivation tips in the first chapter and use them to study math.  </a:t>
            </a:r>
          </a:p>
        </p:txBody>
      </p:sp>
      <p:pic>
        <p:nvPicPr>
          <p:cNvPr id="125958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3" y="0"/>
            <a:ext cx="720981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28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6553200" cy="508000"/>
          </a:xfrm>
        </p:spPr>
        <p:txBody>
          <a:bodyPr/>
          <a:lstStyle/>
          <a:p>
            <a:r>
              <a:rPr lang="en-US" dirty="0"/>
              <a:t>Prepare Adequately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068960"/>
            <a:ext cx="7643812" cy="17278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Did you know that in order to be successful,  it takes about 10 hours a week to study for your math course?</a:t>
            </a:r>
          </a:p>
          <a:p>
            <a:pPr marL="0" indent="0">
              <a:buNone/>
            </a:pPr>
            <a:r>
              <a:rPr lang="en-US" dirty="0"/>
              <a:t>Make a study schedule.</a:t>
            </a:r>
          </a:p>
        </p:txBody>
      </p:sp>
    </p:spTree>
    <p:extLst>
      <p:ext uri="{BB962C8B-B14F-4D97-AF65-F5344CB8AC3E}">
        <p14:creationId xmlns:p14="http://schemas.microsoft.com/office/powerpoint/2010/main" val="3754938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49331"/>
            <a:ext cx="6553200" cy="508000"/>
          </a:xfrm>
        </p:spPr>
        <p:txBody>
          <a:bodyPr/>
          <a:lstStyle/>
          <a:p>
            <a:r>
              <a:rPr lang="en-US" dirty="0"/>
              <a:t>My goal: Earn an A or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429000"/>
            <a:ext cx="7643812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do not earn an A or B in your math course, you will probably not succeed in the next level.  </a:t>
            </a:r>
          </a:p>
        </p:txBody>
      </p:sp>
      <p:pic>
        <p:nvPicPr>
          <p:cNvPr id="12697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6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44" y="2636912"/>
            <a:ext cx="6553200" cy="508000"/>
          </a:xfrm>
        </p:spPr>
        <p:txBody>
          <a:bodyPr/>
          <a:lstStyle/>
          <a:p>
            <a:r>
              <a:rPr lang="en-US" dirty="0"/>
              <a:t>Math Is a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429000"/>
            <a:ext cx="7643812" cy="14398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your prime time when you are most alert to study math.  </a:t>
            </a:r>
          </a:p>
        </p:txBody>
      </p:sp>
    </p:spTree>
    <p:extLst>
      <p:ext uri="{BB962C8B-B14F-4D97-AF65-F5344CB8AC3E}">
        <p14:creationId xmlns:p14="http://schemas.microsoft.com/office/powerpoint/2010/main" val="528967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6553200" cy="508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7643812" cy="16558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minimize forgetting, review what you have learned in your math class as soon as possible after the class</a:t>
            </a:r>
          </a:p>
        </p:txBody>
      </p:sp>
    </p:spTree>
    <p:extLst>
      <p:ext uri="{BB962C8B-B14F-4D97-AF65-F5344CB8AC3E}">
        <p14:creationId xmlns:p14="http://schemas.microsoft.com/office/powerpoint/2010/main" val="2853106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553200" cy="508000"/>
          </a:xfrm>
        </p:spPr>
        <p:txBody>
          <a:bodyPr/>
          <a:lstStyle/>
          <a:p>
            <a:r>
              <a:rPr lang="en-US" dirty="0"/>
              <a:t>Use a Study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4" y="2924944"/>
            <a:ext cx="7643812" cy="15118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study group to practice problems that might be on the exam.  </a:t>
            </a:r>
          </a:p>
        </p:txBody>
      </p:sp>
      <p:pic>
        <p:nvPicPr>
          <p:cNvPr id="128002" name="Picture 2" descr="Photo of a group of students studying math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412345" cy="29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75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6553200" cy="508000"/>
          </a:xfrm>
        </p:spPr>
        <p:txBody>
          <a:bodyPr/>
          <a:lstStyle/>
          <a:p>
            <a:r>
              <a:rPr lang="en-US" dirty="0"/>
              <a:t>Ask Questions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149080"/>
            <a:ext cx="7643812" cy="24479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Ask questions as soon as you don’t understand anything.  </a:t>
            </a:r>
          </a:p>
          <a:p>
            <a:pPr marL="0" indent="0">
              <a:buNone/>
            </a:pPr>
            <a:r>
              <a:rPr lang="en-US" dirty="0"/>
              <a:t>Other students may have the same question and be thankful you asked it.  </a:t>
            </a:r>
          </a:p>
        </p:txBody>
      </p:sp>
      <p:pic>
        <p:nvPicPr>
          <p:cNvPr id="129026" name="Picture 2" descr="Photo of a student raising her hand to ask a question in cla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0"/>
            <a:ext cx="4538935" cy="30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2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553200" cy="508000"/>
          </a:xfrm>
        </p:spPr>
        <p:txBody>
          <a:bodyPr/>
          <a:lstStyle/>
          <a:p>
            <a:r>
              <a:rPr lang="en-US" sz="3200" dirty="0"/>
              <a:t>Use Multi-Sensory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643812" cy="4176166"/>
          </a:xfrm>
        </p:spPr>
        <p:txBody>
          <a:bodyPr/>
          <a:lstStyle/>
          <a:p>
            <a:r>
              <a:rPr lang="en-US" dirty="0"/>
              <a:t>Use all your senses to study math. </a:t>
            </a:r>
          </a:p>
          <a:p>
            <a:r>
              <a:rPr lang="en-US" dirty="0"/>
              <a:t>Read important concepts out loud.</a:t>
            </a:r>
          </a:p>
          <a:p>
            <a:r>
              <a:rPr lang="en-US" dirty="0"/>
              <a:t>Use flash cards.</a:t>
            </a:r>
          </a:p>
          <a:p>
            <a:r>
              <a:rPr lang="en-US" dirty="0"/>
              <a:t>Watch YouTube videos on difficult concepts.</a:t>
            </a:r>
          </a:p>
          <a:p>
            <a:r>
              <a:rPr lang="en-US" dirty="0"/>
              <a:t>Use different colors of ink to take notes. </a:t>
            </a:r>
          </a:p>
          <a:p>
            <a:r>
              <a:rPr lang="en-US" dirty="0"/>
              <a:t>Take pictures of problems on the board.  </a:t>
            </a:r>
          </a:p>
          <a:p>
            <a:r>
              <a:rPr lang="en-US" dirty="0"/>
              <a:t>Use math manipulatives.  </a:t>
            </a:r>
          </a:p>
          <a:p>
            <a:r>
              <a:rPr lang="en-US" dirty="0"/>
              <a:t>Use Facebook to discuss math problems.   </a:t>
            </a:r>
          </a:p>
        </p:txBody>
      </p:sp>
    </p:spTree>
    <p:extLst>
      <p:ext uri="{BB962C8B-B14F-4D97-AF65-F5344CB8AC3E}">
        <p14:creationId xmlns:p14="http://schemas.microsoft.com/office/powerpoint/2010/main" val="9922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6553200" cy="508000"/>
          </a:xfrm>
        </p:spPr>
        <p:txBody>
          <a:bodyPr/>
          <a:lstStyle/>
          <a:p>
            <a:r>
              <a:rPr lang="en-US" dirty="0"/>
              <a:t>All the senses work together as a team to store information in long-term memory.  What senses can you use to remember?</a:t>
            </a:r>
          </a:p>
        </p:txBody>
      </p:sp>
    </p:spTree>
    <p:extLst>
      <p:ext uri="{BB962C8B-B14F-4D97-AF65-F5344CB8AC3E}">
        <p14:creationId xmlns:p14="http://schemas.microsoft.com/office/powerpoint/2010/main" val="38334494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777162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Online Reading Strategies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7129463" cy="4824412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What is your purpose for reading?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For college material: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Scan first.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Look for key points.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Make note of the important points. 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Review.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96260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71550" y="2708275"/>
            <a:ext cx="7272338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to do if the reading goes in one ear and out the other?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450" y="3644900"/>
            <a:ext cx="7643813" cy="2808288"/>
          </a:xfrm>
        </p:spPr>
        <p:txBody>
          <a:bodyPr/>
          <a:lstStyle/>
          <a:p>
            <a:pPr eaLnBrk="1" hangingPunct="1"/>
            <a:r>
              <a:rPr lang="en-US" altLang="en-US" dirty="0"/>
              <a:t>Tell yourself you can do it!</a:t>
            </a:r>
          </a:p>
          <a:p>
            <a:pPr eaLnBrk="1" hangingPunct="1"/>
            <a:r>
              <a:rPr lang="en-US" altLang="en-US" dirty="0"/>
              <a:t>Try visualization.</a:t>
            </a:r>
          </a:p>
          <a:p>
            <a:pPr eaLnBrk="1" hangingPunct="1"/>
            <a:r>
              <a:rPr lang="en-US" altLang="en-US" dirty="0"/>
              <a:t>Look for personal meaning.</a:t>
            </a:r>
          </a:p>
          <a:p>
            <a:pPr eaLnBrk="1" hangingPunct="1"/>
            <a:r>
              <a:rPr lang="en-US" altLang="en-US" dirty="0"/>
              <a:t>Scan for important points.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Talk to the text as you read it.  </a:t>
            </a:r>
          </a:p>
        </p:txBody>
      </p:sp>
      <p:pic>
        <p:nvPicPr>
          <p:cNvPr id="5" name="Picture 1" descr="Photo of frustrated student who has difficulties with reading">
            <a:extLst>
              <a:ext uri="{FF2B5EF4-FFF2-40B4-BE49-F238E27FC236}">
                <a16:creationId xmlns:a16="http://schemas.microsoft.com/office/drawing/2014/main" id="{751B0D95-FF3E-4CD4-84DA-F46E2CEB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3359944"/>
            <a:ext cx="22558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AA4A-A026-45DC-A04B-105E878E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36912"/>
            <a:ext cx="6553200" cy="508000"/>
          </a:xfrm>
        </p:spPr>
        <p:txBody>
          <a:bodyPr/>
          <a:lstStyle/>
          <a:p>
            <a:r>
              <a:rPr lang="en-US" dirty="0"/>
              <a:t>Tips for Online Learning</a:t>
            </a:r>
          </a:p>
        </p:txBody>
      </p:sp>
      <p:pic>
        <p:nvPicPr>
          <p:cNvPr id="4" name="Picture 3" descr="Photo of a student learning online. ">
            <a:extLst>
              <a:ext uri="{FF2B5EF4-FFF2-40B4-BE49-F238E27FC236}">
                <a16:creationId xmlns:a16="http://schemas.microsoft.com/office/drawing/2014/main" id="{F88F43F3-81A3-4F76-A191-52A6B2F4E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9000"/>
            <a:ext cx="4860032" cy="32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2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0F3F-5B1D-4D11-A5C5-740795B4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Advantages and Disadvantages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EB5FA-CD9A-453A-ACD2-1A1AF65D2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788" y="3212976"/>
            <a:ext cx="4040188" cy="24062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No commute</a:t>
            </a:r>
          </a:p>
          <a:p>
            <a:r>
              <a:rPr lang="en-US" dirty="0"/>
              <a:t>Save money</a:t>
            </a:r>
          </a:p>
          <a:p>
            <a:r>
              <a:rPr lang="en-US" dirty="0"/>
              <a:t>Learn at your own pace </a:t>
            </a:r>
          </a:p>
          <a:p>
            <a:r>
              <a:rPr lang="en-US" dirty="0"/>
              <a:t>Convenient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3E2909B-8235-42D8-B4FB-FED38808F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3212976"/>
            <a:ext cx="4041775" cy="26942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Disadvantages</a:t>
            </a:r>
          </a:p>
          <a:p>
            <a:r>
              <a:rPr lang="en-US" dirty="0"/>
              <a:t>Less interaction between students and the instructor</a:t>
            </a:r>
          </a:p>
          <a:p>
            <a:r>
              <a:rPr lang="en-US" dirty="0"/>
              <a:t>Avoiding procrastination with a flexible schedule</a:t>
            </a:r>
          </a:p>
        </p:txBody>
      </p:sp>
    </p:spTree>
    <p:extLst>
      <p:ext uri="{BB962C8B-B14F-4D97-AF65-F5344CB8AC3E}">
        <p14:creationId xmlns:p14="http://schemas.microsoft.com/office/powerpoint/2010/main" val="12021142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999D-80CA-4904-B1BE-DF14693E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7437"/>
            <a:ext cx="8229600" cy="1143000"/>
          </a:xfrm>
        </p:spPr>
        <p:txBody>
          <a:bodyPr/>
          <a:lstStyle/>
          <a:p>
            <a:r>
              <a:rPr lang="en-US" dirty="0"/>
              <a:t>Balance Freedom and Responsibility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32577-DA70-43A4-B9F2-2ECD5F6BF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109119"/>
            <a:ext cx="4040188" cy="639762"/>
          </a:xfrm>
        </p:spPr>
        <p:txBody>
          <a:bodyPr/>
          <a:lstStyle/>
          <a:p>
            <a:r>
              <a:rPr lang="en-US" dirty="0"/>
              <a:t>Freedom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52291-3B0C-4E41-8F77-5C0D3AC55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1182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Flexibility</a:t>
            </a:r>
          </a:p>
          <a:p>
            <a:pPr marL="0" indent="0">
              <a:buNone/>
            </a:pPr>
            <a:r>
              <a:rPr lang="en-US" dirty="0"/>
              <a:t>Convenience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C27A8-9C19-4F69-B8A6-3EA0ED712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0970" y="3109119"/>
            <a:ext cx="4041775" cy="639762"/>
          </a:xfrm>
        </p:spPr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C061F-CF59-4323-8078-761C8E4BC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3924024"/>
            <a:ext cx="4041775" cy="1326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Procrastination is the leading cause of lack of success in online courses</a:t>
            </a:r>
          </a:p>
        </p:txBody>
      </p:sp>
    </p:spTree>
    <p:extLst>
      <p:ext uri="{BB962C8B-B14F-4D97-AF65-F5344CB8AC3E}">
        <p14:creationId xmlns:p14="http://schemas.microsoft.com/office/powerpoint/2010/main" val="42821667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6B72-10BF-4977-A8CD-174DF8FA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86" y="2204864"/>
            <a:ext cx="6553200" cy="508000"/>
          </a:xfrm>
        </p:spPr>
        <p:txBody>
          <a:bodyPr/>
          <a:lstStyle/>
          <a:p>
            <a:r>
              <a:rPr lang="en-US" dirty="0"/>
              <a:t>Tips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D2A4B-202B-46A6-BE24-97411AED5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2852936"/>
            <a:ext cx="7643812" cy="3816126"/>
          </a:xfrm>
        </p:spPr>
        <p:txBody>
          <a:bodyPr/>
          <a:lstStyle/>
          <a:p>
            <a:r>
              <a:rPr lang="en-US" dirty="0"/>
              <a:t>Establish a personal schedule.</a:t>
            </a:r>
          </a:p>
          <a:p>
            <a:r>
              <a:rPr lang="en-US" dirty="0"/>
              <a:t>Minimize distractions such as cell phones and social media.</a:t>
            </a:r>
          </a:p>
          <a:p>
            <a:r>
              <a:rPr lang="en-US" dirty="0"/>
              <a:t>Read the syllabus to understand how the course works and when assignments are due.</a:t>
            </a:r>
          </a:p>
          <a:p>
            <a:r>
              <a:rPr lang="en-US" dirty="0"/>
              <a:t>Distributed practice and frequent review work best.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584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4DEA-7EE6-4091-90CD-58B8DCB7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420888"/>
            <a:ext cx="6553200" cy="508000"/>
          </a:xfrm>
        </p:spPr>
        <p:txBody>
          <a:bodyPr/>
          <a:lstStyle/>
          <a:p>
            <a:r>
              <a:rPr lang="en-US" sz="3200" dirty="0"/>
              <a:t>Review Tools for Online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8010-E753-41A6-ABC8-180BE54B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3212976"/>
            <a:ext cx="7643812" cy="3240062"/>
          </a:xfrm>
        </p:spPr>
        <p:txBody>
          <a:bodyPr/>
          <a:lstStyle/>
          <a:p>
            <a:r>
              <a:rPr lang="en-US" dirty="0"/>
              <a:t>Take notes and review them. </a:t>
            </a:r>
          </a:p>
          <a:p>
            <a:r>
              <a:rPr lang="en-US" dirty="0"/>
              <a:t>Read the material out loud?</a:t>
            </a:r>
          </a:p>
          <a:p>
            <a:r>
              <a:rPr lang="en-US" dirty="0"/>
              <a:t>Is there an option for highlighting?</a:t>
            </a:r>
          </a:p>
          <a:p>
            <a:r>
              <a:rPr lang="en-US" dirty="0"/>
              <a:t>Read a small amount of material at a time.</a:t>
            </a:r>
          </a:p>
          <a:p>
            <a:r>
              <a:rPr lang="en-US" dirty="0"/>
              <a:t>For detailed information, make flash cards and review them. </a:t>
            </a:r>
          </a:p>
        </p:txBody>
      </p:sp>
    </p:spTree>
    <p:extLst>
      <p:ext uri="{BB962C8B-B14F-4D97-AF65-F5344CB8AC3E}">
        <p14:creationId xmlns:p14="http://schemas.microsoft.com/office/powerpoint/2010/main" val="34650993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8729-FC04-49A7-91DC-FC72BA23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60" y="2921000"/>
            <a:ext cx="6553200" cy="508000"/>
          </a:xfrm>
        </p:spPr>
        <p:txBody>
          <a:bodyPr/>
          <a:lstStyle/>
          <a:p>
            <a:r>
              <a:rPr lang="en-US" sz="2800" dirty="0"/>
              <a:t>How are online courses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13C48-B7C1-4FC7-844F-AB63E532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49" y="3933255"/>
            <a:ext cx="7643812" cy="1511870"/>
          </a:xfrm>
        </p:spPr>
        <p:txBody>
          <a:bodyPr/>
          <a:lstStyle/>
          <a:p>
            <a:r>
              <a:rPr lang="en-US" dirty="0"/>
              <a:t>They require more writing.</a:t>
            </a:r>
          </a:p>
          <a:p>
            <a:r>
              <a:rPr lang="en-US" dirty="0"/>
              <a:t>Creative projects are more likely than traditional objective assessments.</a:t>
            </a:r>
          </a:p>
        </p:txBody>
      </p:sp>
    </p:spTree>
    <p:extLst>
      <p:ext uri="{BB962C8B-B14F-4D97-AF65-F5344CB8AC3E}">
        <p14:creationId xmlns:p14="http://schemas.microsoft.com/office/powerpoint/2010/main" val="15585283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349500"/>
            <a:ext cx="7632700" cy="508000"/>
          </a:xfrm>
        </p:spPr>
        <p:txBody>
          <a:bodyPr/>
          <a:lstStyle/>
          <a:p>
            <a:pPr eaLnBrk="1" hangingPunct="1"/>
            <a:r>
              <a:rPr lang="en-US" altLang="en-US"/>
              <a:t>Guidelines for Marking a Text</a:t>
            </a:r>
          </a:p>
        </p:txBody>
      </p:sp>
      <p:graphicFrame>
        <p:nvGraphicFramePr>
          <p:cNvPr id="100355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470892"/>
              </p:ext>
            </p:extLst>
          </p:nvPr>
        </p:nvGraphicFramePr>
        <p:xfrm>
          <a:off x="2771775" y="3141663"/>
          <a:ext cx="291941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30959" imgH="1827886" progId="MS_ClipArt_Gallery.2">
                  <p:embed/>
                </p:oleObj>
              </mc:Choice>
              <mc:Fallback>
                <p:oleObj name="Clip" r:id="rId2" imgW="1730959" imgH="1827886" progId="MS_ClipArt_Gallery.2">
                  <p:embed/>
                  <p:pic>
                    <p:nvPicPr>
                      <p:cNvPr id="100355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41663"/>
                        <a:ext cx="2919413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75808"/>
            <a:ext cx="7634288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A Mind Map for Marking a Text</a:t>
            </a:r>
          </a:p>
        </p:txBody>
      </p:sp>
      <p:sp>
        <p:nvSpPr>
          <p:cNvPr id="101379" name="Text 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0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1" name="Text Box 5" descr="Be selective"/>
          <p:cNvSpPr txBox="1">
            <a:spLocks noChangeArrowheads="1"/>
          </p:cNvSpPr>
          <p:nvPr/>
        </p:nvSpPr>
        <p:spPr bwMode="auto">
          <a:xfrm>
            <a:off x="3260725" y="3317875"/>
            <a:ext cx="251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</a:rPr>
              <a:t>BE  SELECTIVE</a:t>
            </a:r>
            <a:endParaRPr lang="en-US" altLang="en-US" sz="2400" dirty="0"/>
          </a:p>
        </p:txBody>
      </p:sp>
      <p:sp>
        <p:nvSpPr>
          <p:cNvPr id="100358" name="Text Box 6" descr="Focus on the 20% that is most important"/>
          <p:cNvSpPr txBox="1">
            <a:spLocks noChangeArrowheads="1"/>
          </p:cNvSpPr>
          <p:nvPr/>
        </p:nvSpPr>
        <p:spPr bwMode="auto">
          <a:xfrm>
            <a:off x="3946525" y="362267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20%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775325" y="2935288"/>
            <a:ext cx="347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594670" cy="508000"/>
          </a:xfrm>
        </p:spPr>
        <p:txBody>
          <a:bodyPr/>
          <a:lstStyle/>
          <a:p>
            <a:r>
              <a:rPr lang="en-US" dirty="0"/>
              <a:t>Visual: learning through reading, observing, or seeing things.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7643812" cy="1944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scientists agree that vision is the best tool to learn anything.   </a:t>
            </a:r>
          </a:p>
        </p:txBody>
      </p:sp>
      <p:pic>
        <p:nvPicPr>
          <p:cNvPr id="4" name="Pictur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99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06" y="181565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2403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77825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4" name="Text Box 4" descr="Be selective and focus on the 20% that is most important."/>
          <p:cNvSpPr txBox="1">
            <a:spLocks noChangeArrowheads="1"/>
          </p:cNvSpPr>
          <p:nvPr/>
        </p:nvSpPr>
        <p:spPr bwMode="auto">
          <a:xfrm>
            <a:off x="3209925" y="3886200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906838" y="4230688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2406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555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22300" y="22764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50825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SAVE TIME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775325" y="2935288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238" y="181093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3427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3316288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8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3408363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744913" y="3773488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3430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2428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71525" y="22002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50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3434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2925" y="527625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2925" y="565432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9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96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 ORGANIZE</a:t>
            </a:r>
            <a:r>
              <a:rPr lang="en-US" altLang="en-US" sz="2400" dirty="0">
                <a:solidFill>
                  <a:srgbClr val="66FF33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952330" y="5038428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5958554" y="5434955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59436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673725" y="24368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956018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4451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40125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4452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3640138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429" name="Text 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5" y="39258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4454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2284413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93738" y="20034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60363" y="2570163"/>
            <a:ext cx="1808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4458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9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5810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4470" name="Lin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Text 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4472" name="Lin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Lin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4475" name="AutoShap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4477" name="Rectangl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8" name="Oval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5808663" y="25130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690592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5475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36925" y="3316288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014788" y="358775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5478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057400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087585" y="19399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WHY?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65125" y="232568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5482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96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0198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461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5494" name="Lin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Text 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5496" name="Lin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5499" name="AutoShap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0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5501" name="Rectangl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2" name="Oval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3" name="Text Box 32"/>
          <p:cNvSpPr txBox="1">
            <a:spLocks noChangeArrowheads="1"/>
          </p:cNvSpPr>
          <p:nvPr/>
        </p:nvSpPr>
        <p:spPr bwMode="auto">
          <a:xfrm>
            <a:off x="5673725" y="25892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  <p:sp>
        <p:nvSpPr>
          <p:cNvPr id="105504" name="Lin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10668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Rectangle 34" descr="Double system involves marking with a pencil first and then highlighting 20% of the most important points."/>
          <p:cNvSpPr>
            <a:spLocks noChangeArrowheads="1"/>
          </p:cNvSpPr>
          <p:nvPr/>
        </p:nvSpPr>
        <p:spPr bwMode="auto">
          <a:xfrm>
            <a:off x="4267200" y="1066800"/>
            <a:ext cx="26670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DOUBLE SYSTEM</a:t>
            </a:r>
            <a:endParaRPr lang="en-US" altLang="en-US" sz="2400" dirty="0"/>
          </a:p>
        </p:txBody>
      </p:sp>
      <p:sp>
        <p:nvSpPr>
          <p:cNvPr id="105506" name="Text Box 35"/>
          <p:cNvSpPr txBox="1">
            <a:spLocks noChangeArrowheads="1"/>
          </p:cNvSpPr>
          <p:nvPr/>
        </p:nvSpPr>
        <p:spPr bwMode="auto">
          <a:xfrm>
            <a:off x="4403725" y="1563688"/>
            <a:ext cx="4159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UNDERLINE IN PENCIL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2.  HIGHLIGHT AS PART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REVIEW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34888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More Ideas on Text Marking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997200"/>
            <a:ext cx="7643812" cy="3384550"/>
          </a:xfrm>
        </p:spPr>
        <p:txBody>
          <a:bodyPr/>
          <a:lstStyle/>
          <a:p>
            <a:pPr eaLnBrk="1" hangingPunct="1"/>
            <a:r>
              <a:rPr lang="en-US" altLang="en-US"/>
              <a:t>Point out definitions by writing </a:t>
            </a:r>
            <a:r>
              <a:rPr lang="en-US" altLang="en-US">
                <a:solidFill>
                  <a:srgbClr val="C00000"/>
                </a:solidFill>
              </a:rPr>
              <a:t>DEF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/>
              <a:t>in the margin.  Circle the word being defined.</a:t>
            </a:r>
          </a:p>
          <a:p>
            <a:pPr eaLnBrk="1" hangingPunct="1"/>
            <a:r>
              <a:rPr lang="en-US" altLang="en-US"/>
              <a:t>Point out examples by writing </a:t>
            </a:r>
            <a:r>
              <a:rPr lang="en-US" altLang="en-US">
                <a:solidFill>
                  <a:srgbClr val="C00000"/>
                </a:solidFill>
              </a:rPr>
              <a:t>EX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in the margin</a:t>
            </a:r>
          </a:p>
          <a:p>
            <a:pPr eaLnBrk="1" hangingPunct="1"/>
            <a:r>
              <a:rPr lang="en-US" altLang="en-US"/>
              <a:t>Write </a:t>
            </a:r>
            <a:r>
              <a:rPr lang="en-US" altLang="en-US">
                <a:solidFill>
                  <a:srgbClr val="C00000"/>
                </a:solidFill>
              </a:rPr>
              <a:t>SUM</a:t>
            </a:r>
            <a:r>
              <a:rPr lang="en-US" altLang="en-US"/>
              <a:t> in the margin to point out useful summaries to reread.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68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 Activity:</a:t>
            </a:r>
            <a:br>
              <a:rPr lang="en-US" altLang="en-US"/>
            </a:br>
            <a:r>
              <a:rPr lang="en-US" altLang="en-US"/>
              <a:t>Make a Mind Map </a:t>
            </a:r>
            <a:br>
              <a:rPr lang="en-US" altLang="en-US"/>
            </a:br>
            <a:r>
              <a:rPr lang="en-US" altLang="en-US"/>
              <a:t>Use How Does the Memory Work?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620688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An Example of a Mind Map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31938"/>
            <a:ext cx="7129463" cy="5065712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108548" name="Picture 3" descr="Example of a min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1938"/>
            <a:ext cx="6911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Patterns of Organization are Keys to Understanding the Main Idea: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7762875" cy="3024188"/>
          </a:xfrm>
        </p:spPr>
        <p:txBody>
          <a:bodyPr/>
          <a:lstStyle/>
          <a:p>
            <a:pPr eaLnBrk="1" hangingPunct="1"/>
            <a:r>
              <a:rPr lang="en-US" altLang="en-US"/>
              <a:t>Listing Pattern</a:t>
            </a:r>
          </a:p>
          <a:p>
            <a:pPr eaLnBrk="1" hangingPunct="1"/>
            <a:r>
              <a:rPr lang="en-US" altLang="en-US"/>
              <a:t>Sequence Pattern</a:t>
            </a:r>
          </a:p>
          <a:p>
            <a:pPr eaLnBrk="1" hangingPunct="1"/>
            <a:r>
              <a:rPr lang="en-US" altLang="en-US"/>
              <a:t>Definition Pattern</a:t>
            </a:r>
          </a:p>
          <a:p>
            <a:pPr eaLnBrk="1" hangingPunct="1"/>
            <a:r>
              <a:rPr lang="en-US" altLang="en-US"/>
              <a:t>Comparison/Contrast Pattern</a:t>
            </a:r>
          </a:p>
          <a:p>
            <a:pPr eaLnBrk="1" hangingPunct="1"/>
            <a:r>
              <a:rPr lang="en-US" altLang="en-US"/>
              <a:t>Cause/Effect Pattern</a:t>
            </a:r>
          </a:p>
        </p:txBody>
      </p:sp>
      <p:graphicFrame>
        <p:nvGraphicFramePr>
          <p:cNvPr id="206852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360582"/>
              </p:ext>
            </p:extLst>
          </p:nvPr>
        </p:nvGraphicFramePr>
        <p:xfrm>
          <a:off x="6875463" y="3500438"/>
          <a:ext cx="1397000" cy="265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95413" imgH="2659063" progId="MS_ClipArt_Gallery.2">
                  <p:embed/>
                </p:oleObj>
              </mc:Choice>
              <mc:Fallback>
                <p:oleObj name="Clip" r:id="rId3" imgW="1395413" imgH="2659063" progId="MS_ClipArt_Gallery.2">
                  <p:embed/>
                  <p:pic>
                    <p:nvPicPr>
                      <p:cNvPr id="206852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500438"/>
                        <a:ext cx="1397000" cy="265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Understanding the</a:t>
            </a:r>
            <a:br>
              <a:rPr lang="en-US" altLang="en-US"/>
            </a:br>
            <a:r>
              <a:rPr lang="en-US" altLang="en-US"/>
              <a:t>main ideas= </a:t>
            </a:r>
            <a:br>
              <a:rPr lang="en-US" altLang="en-US"/>
            </a:br>
            <a:r>
              <a:rPr lang="en-US" altLang="en-US"/>
              <a:t>Success on tests</a:t>
            </a:r>
          </a:p>
        </p:txBody>
      </p:sp>
      <p:pic>
        <p:nvPicPr>
          <p:cNvPr id="110595" name="Picture 1" descr="Photo of a happy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30438"/>
            <a:ext cx="30241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The Listing Pattern Presents a List of Items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484313"/>
            <a:ext cx="7129463" cy="2016125"/>
          </a:xfrm>
        </p:spPr>
        <p:txBody>
          <a:bodyPr/>
          <a:lstStyle/>
          <a:p>
            <a:pPr eaLnBrk="1" hangingPunct="1"/>
            <a:r>
              <a:rPr lang="en-US" altLang="en-US"/>
              <a:t>Your task as a reader is to identify all the items listed.</a:t>
            </a:r>
          </a:p>
          <a:p>
            <a:pPr eaLnBrk="1" hangingPunct="1"/>
            <a:r>
              <a:rPr lang="en-US" altLang="en-US"/>
              <a:t>Watch for clues such as numbers or letters.  </a:t>
            </a:r>
          </a:p>
        </p:txBody>
      </p:sp>
      <p:sp>
        <p:nvSpPr>
          <p:cNvPr id="9" name="WordArt 4" descr="One of the listing patterns is labeling them numerically. "/>
          <p:cNvSpPr>
            <a:spLocks noChangeArrowheads="1" noChangeShapeType="1" noTextEdit="1"/>
          </p:cNvSpPr>
          <p:nvPr/>
        </p:nvSpPr>
        <p:spPr bwMode="auto">
          <a:xfrm>
            <a:off x="2124075" y="4284663"/>
            <a:ext cx="2514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1, 2, 3</a:t>
            </a:r>
          </a:p>
        </p:txBody>
      </p:sp>
      <p:sp>
        <p:nvSpPr>
          <p:cNvPr id="10" name="WordArt 5" descr="One of the listing patterns is describing them in order such as first, second, third"/>
          <p:cNvSpPr>
            <a:spLocks noChangeArrowheads="1" noChangeShapeType="1" noTextEdit="1"/>
          </p:cNvSpPr>
          <p:nvPr/>
        </p:nvSpPr>
        <p:spPr bwMode="auto">
          <a:xfrm>
            <a:off x="6516688" y="3789363"/>
            <a:ext cx="2257425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First</a:t>
            </a:r>
          </a:p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Second</a:t>
            </a:r>
          </a:p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Third</a:t>
            </a:r>
          </a:p>
        </p:txBody>
      </p:sp>
      <p:sp>
        <p:nvSpPr>
          <p:cNvPr id="11" name="WordArt 6" descr="One of the listing patterns is labeling them alphabetically. "/>
          <p:cNvSpPr>
            <a:spLocks noChangeArrowheads="1" noChangeShapeType="1" noTextEdit="1"/>
          </p:cNvSpPr>
          <p:nvPr/>
        </p:nvSpPr>
        <p:spPr bwMode="auto">
          <a:xfrm rot="5400000">
            <a:off x="4173538" y="4322763"/>
            <a:ext cx="2514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6553200" cy="508000"/>
          </a:xfrm>
        </p:spPr>
        <p:txBody>
          <a:bodyPr/>
          <a:lstStyle/>
          <a:p>
            <a:r>
              <a:rPr lang="en-US" dirty="0"/>
              <a:t>Visual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212976"/>
            <a:ext cx="7643812" cy="3312070"/>
          </a:xfrm>
        </p:spPr>
        <p:txBody>
          <a:bodyPr/>
          <a:lstStyle/>
          <a:p>
            <a:r>
              <a:rPr lang="en-US" dirty="0"/>
              <a:t>Make a visual image or video of what you are learning.</a:t>
            </a:r>
          </a:p>
          <a:p>
            <a:r>
              <a:rPr lang="en-US" dirty="0"/>
              <a:t>Use color to highlight important points.</a:t>
            </a:r>
          </a:p>
          <a:p>
            <a:r>
              <a:rPr lang="en-US" dirty="0"/>
              <a:t>Use mind maps to summarize information.</a:t>
            </a:r>
          </a:p>
          <a:p>
            <a:r>
              <a:rPr lang="en-US" dirty="0"/>
              <a:t>Pay attention to pictures, graphs, charts.</a:t>
            </a:r>
          </a:p>
          <a:p>
            <a:r>
              <a:rPr lang="en-US" dirty="0"/>
              <a:t>Use YouTube to explain difficult concepts.</a:t>
            </a:r>
          </a:p>
        </p:txBody>
      </p:sp>
      <p:pic>
        <p:nvPicPr>
          <p:cNvPr id="4" name="Pictur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29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57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Sequence Pattern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141663"/>
            <a:ext cx="7643813" cy="3240087"/>
          </a:xfrm>
        </p:spPr>
        <p:txBody>
          <a:bodyPr/>
          <a:lstStyle/>
          <a:p>
            <a:pPr eaLnBrk="1" hangingPunct="1"/>
            <a:r>
              <a:rPr lang="en-US" altLang="en-US" dirty="0"/>
              <a:t>Presents a list of items </a:t>
            </a:r>
            <a:r>
              <a:rPr lang="en-US" altLang="en-US" dirty="0">
                <a:solidFill>
                  <a:schemeClr val="tx2"/>
                </a:solidFill>
              </a:rPr>
              <a:t>in a specific order</a:t>
            </a:r>
            <a:r>
              <a:rPr lang="en-US" altLang="en-US" dirty="0"/>
              <a:t>.  The order is important.</a:t>
            </a:r>
          </a:p>
          <a:p>
            <a:pPr eaLnBrk="1" hangingPunct="1"/>
            <a:r>
              <a:rPr lang="en-US" altLang="en-US" dirty="0"/>
              <a:t>As a reader, identify and mark all items in the series and </a:t>
            </a:r>
            <a:r>
              <a:rPr lang="en-US" altLang="en-US" dirty="0">
                <a:solidFill>
                  <a:schemeClr val="tx2"/>
                </a:solidFill>
              </a:rPr>
              <a:t>note their order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Again clues are numbers or letters.  </a:t>
            </a:r>
          </a:p>
          <a:p>
            <a:pPr eaLnBrk="1" hangingPunct="1"/>
            <a:r>
              <a:rPr lang="en-US" altLang="en-US" dirty="0"/>
              <a:t>Notice words such as </a:t>
            </a:r>
            <a:r>
              <a:rPr lang="en-US" altLang="en-US" dirty="0">
                <a:solidFill>
                  <a:srgbClr val="C00000"/>
                </a:solidFill>
              </a:rPr>
              <a:t>then, next, finally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Definition Pattern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57563"/>
            <a:ext cx="7643813" cy="2951162"/>
          </a:xfrm>
        </p:spPr>
        <p:txBody>
          <a:bodyPr/>
          <a:lstStyle/>
          <a:p>
            <a:pPr eaLnBrk="1" hangingPunct="1"/>
            <a:r>
              <a:rPr lang="en-US" altLang="en-US"/>
              <a:t>Presents an explanation of a term</a:t>
            </a:r>
          </a:p>
          <a:p>
            <a:pPr eaLnBrk="1" hangingPunct="1"/>
            <a:r>
              <a:rPr lang="en-US" altLang="en-US"/>
              <a:t>As the reader, understand all parts of the definition</a:t>
            </a:r>
          </a:p>
          <a:p>
            <a:pPr eaLnBrk="1" hangingPunct="1"/>
            <a:r>
              <a:rPr lang="en-US" altLang="en-US"/>
              <a:t>Watch for words such as: </a:t>
            </a:r>
            <a:r>
              <a:rPr lang="en-US" altLang="en-US">
                <a:solidFill>
                  <a:srgbClr val="C00000"/>
                </a:solidFill>
              </a:rPr>
              <a:t>is, is defined, this term means, is known as, refers to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7559675" cy="508000"/>
          </a:xfrm>
        </p:spPr>
        <p:txBody>
          <a:bodyPr/>
          <a:lstStyle/>
          <a:p>
            <a:pPr eaLnBrk="1" hangingPunct="1"/>
            <a:r>
              <a:rPr lang="en-US" altLang="en-US"/>
              <a:t>Comparison/Contrast Pattern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068638"/>
            <a:ext cx="7762875" cy="3529012"/>
          </a:xfrm>
        </p:spPr>
        <p:txBody>
          <a:bodyPr/>
          <a:lstStyle/>
          <a:p>
            <a:pPr eaLnBrk="1" hangingPunct="1"/>
            <a:r>
              <a:rPr lang="en-US" altLang="en-US"/>
              <a:t>Presents similarities or differences</a:t>
            </a:r>
          </a:p>
          <a:p>
            <a:pPr eaLnBrk="1" hangingPunct="1"/>
            <a:r>
              <a:rPr lang="en-US" altLang="en-US"/>
              <a:t>As a reader, recognize these similarities or differences</a:t>
            </a:r>
          </a:p>
          <a:p>
            <a:pPr eaLnBrk="1" hangingPunct="1"/>
            <a:r>
              <a:rPr lang="en-US" altLang="en-US"/>
              <a:t>For comparisons, notice these words: </a:t>
            </a:r>
            <a:r>
              <a:rPr lang="en-US" altLang="en-US">
                <a:solidFill>
                  <a:schemeClr val="tx2"/>
                </a:solidFill>
              </a:rPr>
              <a:t>similarly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likewise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also</a:t>
            </a:r>
          </a:p>
          <a:p>
            <a:pPr eaLnBrk="1" hangingPunct="1"/>
            <a:r>
              <a:rPr lang="en-US" altLang="en-US"/>
              <a:t>For differences, notice these words: </a:t>
            </a:r>
            <a:r>
              <a:rPr lang="en-US" altLang="en-US">
                <a:solidFill>
                  <a:srgbClr val="C00000"/>
                </a:solidFill>
              </a:rPr>
              <a:t>however, in contrast, on the other hand, nevertheless 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Cause/Effect Pattern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62875" cy="3773487"/>
          </a:xfrm>
        </p:spPr>
        <p:txBody>
          <a:bodyPr/>
          <a:lstStyle/>
          <a:p>
            <a:pPr eaLnBrk="1" hangingPunct="1"/>
            <a:r>
              <a:rPr lang="en-US" altLang="en-US"/>
              <a:t>Presents the reasons things happen (</a:t>
            </a:r>
            <a:r>
              <a:rPr lang="en-US" altLang="en-US">
                <a:solidFill>
                  <a:srgbClr val="C00000"/>
                </a:solidFill>
              </a:rPr>
              <a:t>causes</a:t>
            </a:r>
            <a:r>
              <a:rPr lang="en-US" altLang="en-US"/>
              <a:t>) and their results (</a:t>
            </a:r>
            <a:r>
              <a:rPr lang="en-US" altLang="en-US">
                <a:solidFill>
                  <a:srgbClr val="C00000"/>
                </a:solidFill>
              </a:rPr>
              <a:t>effects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As a reader understand the cause and effect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cause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notice these words: </a:t>
            </a:r>
            <a:r>
              <a:rPr lang="en-US" altLang="en-US">
                <a:solidFill>
                  <a:srgbClr val="C00000"/>
                </a:solidFill>
              </a:rPr>
              <a:t>causes, produces, leads to, results in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effect</a:t>
            </a:r>
            <a:r>
              <a:rPr lang="en-US" altLang="en-US"/>
              <a:t> notice these words: </a:t>
            </a:r>
            <a:r>
              <a:rPr lang="en-US" altLang="en-US">
                <a:solidFill>
                  <a:srgbClr val="C00000"/>
                </a:solidFill>
              </a:rPr>
              <a:t>results from, was caused by, due to, consequently, therefore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Keys to Success:</a:t>
            </a:r>
            <a:br>
              <a:rPr lang="en-US" altLang="en-US" dirty="0"/>
            </a:br>
            <a:r>
              <a:rPr lang="en-US" altLang="en-US" dirty="0"/>
              <a:t>Create Your Success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57338"/>
            <a:ext cx="7129463" cy="27352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Your decisions and behavior create the future.  </a:t>
            </a:r>
          </a:p>
        </p:txBody>
      </p:sp>
      <p:graphicFrame>
        <p:nvGraphicFramePr>
          <p:cNvPr id="116740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639613"/>
              </p:ext>
            </p:extLst>
          </p:nvPr>
        </p:nvGraphicFramePr>
        <p:xfrm>
          <a:off x="0" y="0"/>
          <a:ext cx="1757815" cy="178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116740" name="Object 1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7815" cy="178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Get Your Future Started"/>
          <p:cNvPicPr/>
          <p:nvPr/>
        </p:nvPicPr>
        <p:blipFill>
          <a:blip r:embed="rId5"/>
          <a:stretch>
            <a:fillRect/>
          </a:stretch>
        </p:blipFill>
        <p:spPr>
          <a:xfrm>
            <a:off x="3059832" y="2739748"/>
            <a:ext cx="3744416" cy="3254469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416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Exercises:</a:t>
            </a:r>
            <a:br>
              <a:rPr lang="en-US" altLang="en-US"/>
            </a:br>
            <a:r>
              <a:rPr lang="en-US" altLang="en-US"/>
              <a:t>Check Your Textbook Reading skills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Scenarios</a:t>
            </a:r>
          </a:p>
        </p:txBody>
      </p:sp>
      <p:graphicFrame>
        <p:nvGraphicFramePr>
          <p:cNvPr id="118787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86808"/>
              </p:ext>
            </p:extLst>
          </p:nvPr>
        </p:nvGraphicFramePr>
        <p:xfrm>
          <a:off x="5715000" y="3886200"/>
          <a:ext cx="2608263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13255" imgH="1437437" progId="MS_ClipArt_Gallery.2">
                  <p:embed/>
                </p:oleObj>
              </mc:Choice>
              <mc:Fallback>
                <p:oleObj name="Clip" r:id="rId2" imgW="1813255" imgH="1437437" progId="MS_ClipArt_Gallery.2">
                  <p:embed/>
                  <p:pic>
                    <p:nvPicPr>
                      <p:cNvPr id="118787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608263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553200" cy="508000"/>
          </a:xfrm>
        </p:spPr>
        <p:txBody>
          <a:bodyPr/>
          <a:lstStyle/>
          <a:p>
            <a:r>
              <a:rPr lang="en-US" dirty="0"/>
              <a:t>Auditory: learning through listening and talking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195" y="4077072"/>
            <a:ext cx="7643812" cy="2376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auditory strategies to reinforce visual learning.  </a:t>
            </a:r>
          </a:p>
        </p:txBody>
      </p:sp>
      <p:pic>
        <p:nvPicPr>
          <p:cNvPr id="4" name="Picture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1"/>
            <a:ext cx="3381848" cy="21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74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800000"/>
      </a:lt2>
      <a:accent1>
        <a:srgbClr val="996633"/>
      </a:accent1>
      <a:accent2>
        <a:srgbClr val="663300"/>
      </a:accent2>
      <a:accent3>
        <a:srgbClr val="FFFFFF"/>
      </a:accent3>
      <a:accent4>
        <a:srgbClr val="0D0D0D"/>
      </a:accent4>
      <a:accent5>
        <a:srgbClr val="CAB8AD"/>
      </a:accent5>
      <a:accent6>
        <a:srgbClr val="5C2D00"/>
      </a:accent6>
      <a:hlink>
        <a:srgbClr val="FFCC9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CC66"/>
        </a:accent1>
        <a:accent2>
          <a:srgbClr val="99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8A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9966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5C2D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996633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CAB8AD"/>
        </a:accent5>
        <a:accent6>
          <a:srgbClr val="5C2D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1972</Words>
  <Application>Microsoft Office PowerPoint</Application>
  <PresentationFormat>On-screen Show (4:3)</PresentationFormat>
  <Paragraphs>339</Paragraphs>
  <Slides>85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4" baseType="lpstr">
      <vt:lpstr>Arial</vt:lpstr>
      <vt:lpstr>Arial Black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Using Brain Science to Improve Study Skills    </vt:lpstr>
      <vt:lpstr>Brain Science and Practical Learning Strategies</vt:lpstr>
      <vt:lpstr>New discoveries are disproving traditional theories:</vt:lpstr>
      <vt:lpstr>What’s New?</vt:lpstr>
      <vt:lpstr>Multisensory Integration</vt:lpstr>
      <vt:lpstr>All the senses work together as a team to store information in long-term memory.  What senses can you use to remember?</vt:lpstr>
      <vt:lpstr>Visual: learning through reading, observing, or seeing things. </vt:lpstr>
      <vt:lpstr>Visual Examples</vt:lpstr>
      <vt:lpstr>Auditory: learning through listening and talking</vt:lpstr>
      <vt:lpstr>Auditory Examples</vt:lpstr>
      <vt:lpstr>Kinesthetic Learning</vt:lpstr>
      <vt:lpstr>Tactile Examples</vt:lpstr>
      <vt:lpstr> Kinesthetic: learning through movement</vt:lpstr>
      <vt:lpstr>Kinesthetic Examples</vt:lpstr>
      <vt:lpstr>Olfactory: learning by smell </vt:lpstr>
      <vt:lpstr>Olfactory Examples</vt:lpstr>
      <vt:lpstr>Gustatory: learning through taste</vt:lpstr>
      <vt:lpstr>Gustatory Examples</vt:lpstr>
      <vt:lpstr>Use all your senses to remember.</vt:lpstr>
      <vt:lpstr>Read to Remember</vt:lpstr>
      <vt:lpstr>SQ4R A shortcut to college reading</vt:lpstr>
      <vt:lpstr>Read once Instead of Re-reading.  Recite for memory improvement.</vt:lpstr>
      <vt:lpstr>Step 1  Survey Question</vt:lpstr>
      <vt:lpstr>Why?</vt:lpstr>
      <vt:lpstr>How?</vt:lpstr>
      <vt:lpstr>Survey</vt:lpstr>
      <vt:lpstr>Question</vt:lpstr>
      <vt:lpstr>Keeps you awake</vt:lpstr>
      <vt:lpstr>Become an Active Reader</vt:lpstr>
      <vt:lpstr>Exercise: Surveying and Questioning a Chapter </vt:lpstr>
      <vt:lpstr>Step 2</vt:lpstr>
      <vt:lpstr>This step is most important for    Memory</vt:lpstr>
      <vt:lpstr>How?</vt:lpstr>
      <vt:lpstr>Underline or highlight the idea if it is important.</vt:lpstr>
      <vt:lpstr>When reading is tough</vt:lpstr>
      <vt:lpstr>Use 3X5 cards to learn new words.  </vt:lpstr>
      <vt:lpstr>Recite</vt:lpstr>
      <vt:lpstr>Step 3</vt:lpstr>
      <vt:lpstr>Why?</vt:lpstr>
      <vt:lpstr>When?</vt:lpstr>
      <vt:lpstr>How to Review</vt:lpstr>
      <vt:lpstr>Reflection is the creative step.</vt:lpstr>
      <vt:lpstr>Reflection</vt:lpstr>
      <vt:lpstr>A step beyond memorization is  Wisdom </vt:lpstr>
      <vt:lpstr>Sum:SQ4R</vt:lpstr>
      <vt:lpstr>Succeeding in Math</vt:lpstr>
      <vt:lpstr>Why study math?</vt:lpstr>
      <vt:lpstr>Reading a Math Text</vt:lpstr>
      <vt:lpstr>Tips for Math Success</vt:lpstr>
      <vt:lpstr>Think Positively</vt:lpstr>
      <vt:lpstr>Internal Locus of Control</vt:lpstr>
      <vt:lpstr>Increase Motivation</vt:lpstr>
      <vt:lpstr>Prepare Adequately</vt:lpstr>
      <vt:lpstr>My goal: Earn an A or B</vt:lpstr>
      <vt:lpstr>Math Is a Priority</vt:lpstr>
      <vt:lpstr>Review</vt:lpstr>
      <vt:lpstr>Use a Study Group</vt:lpstr>
      <vt:lpstr>Ask Questions in Class</vt:lpstr>
      <vt:lpstr>Use Multi-Sensory Techniques</vt:lpstr>
      <vt:lpstr>Online Reading Strategies</vt:lpstr>
      <vt:lpstr>What to do if the reading goes in one ear and out the other?</vt:lpstr>
      <vt:lpstr>Tips for Online Learning</vt:lpstr>
      <vt:lpstr>Advantages and Disadvantages</vt:lpstr>
      <vt:lpstr>Balance Freedom and Responsibility</vt:lpstr>
      <vt:lpstr>Tips for Success</vt:lpstr>
      <vt:lpstr>Review Tools for Online Courses</vt:lpstr>
      <vt:lpstr>How are online courses different?</vt:lpstr>
      <vt:lpstr>Guidelines for Marking a Text</vt:lpstr>
      <vt:lpstr>A Mind Map for Marking a Text</vt:lpstr>
      <vt:lpstr>Marking</vt:lpstr>
      <vt:lpstr>Marking</vt:lpstr>
      <vt:lpstr>Marking</vt:lpstr>
      <vt:lpstr>Marking</vt:lpstr>
      <vt:lpstr>More Ideas on Text Marking</vt:lpstr>
      <vt:lpstr>Group Activity: Make a Mind Map  Use How Does the Memory Work? </vt:lpstr>
      <vt:lpstr>An Example of a Mind Map</vt:lpstr>
      <vt:lpstr>Patterns of Organization are Keys to Understanding the Main Idea:</vt:lpstr>
      <vt:lpstr>Understanding the main ideas=  Success on tests</vt:lpstr>
      <vt:lpstr>The Listing Pattern Presents a List of Items</vt:lpstr>
      <vt:lpstr>Sequence Pattern</vt:lpstr>
      <vt:lpstr>Definition Pattern</vt:lpstr>
      <vt:lpstr>Comparison/Contrast Pattern</vt:lpstr>
      <vt:lpstr>Cause/Effect Pattern</vt:lpstr>
      <vt:lpstr>Keys to Success: Create Your Success</vt:lpstr>
      <vt:lpstr>Exercises: Check Your Textbook Reading skills  Scenarios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54</cp:revision>
  <dcterms:created xsi:type="dcterms:W3CDTF">2006-02-02T11:24:42Z</dcterms:created>
  <dcterms:modified xsi:type="dcterms:W3CDTF">2021-06-21T19:37:55Z</dcterms:modified>
</cp:coreProperties>
</file>